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96" r:id="rId4"/>
    <p:sldId id="298" r:id="rId5"/>
    <p:sldId id="297" r:id="rId6"/>
    <p:sldId id="299" r:id="rId7"/>
    <p:sldId id="300" r:id="rId8"/>
    <p:sldId id="301" r:id="rId9"/>
    <p:sldId id="303" r:id="rId10"/>
    <p:sldId id="302" r:id="rId11"/>
    <p:sldId id="290" r:id="rId12"/>
    <p:sldId id="304" r:id="rId13"/>
    <p:sldId id="30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8000"/>
    <a:srgbClr val="FFFF66"/>
    <a:srgbClr val="FF99CC"/>
    <a:srgbClr val="FFFF99"/>
    <a:srgbClr val="FFFF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80" y="-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98E68A-9160-4BCC-BAF4-C60595419306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785B35-5B4D-4179-B28C-DF109DE0DE36}">
      <dgm:prSet phldrT="[Текст]"/>
      <dgm:spPr>
        <a:solidFill>
          <a:srgbClr val="FFFF66"/>
        </a:solidFill>
        <a:ln>
          <a:noFill/>
        </a:ln>
      </dgm:spPr>
      <dgm:t>
        <a:bodyPr/>
        <a:lstStyle/>
        <a:p>
          <a:r>
            <a:rPr lang="ru-RU" b="0" dirty="0" smtClean="0">
              <a:solidFill>
                <a:srgbClr val="00B050"/>
              </a:solidFill>
            </a:rPr>
            <a:t>Анкетирование</a:t>
          </a:r>
          <a:endParaRPr lang="ru-RU" b="0" dirty="0">
            <a:solidFill>
              <a:srgbClr val="00B050"/>
            </a:solidFill>
          </a:endParaRPr>
        </a:p>
      </dgm:t>
    </dgm:pt>
    <dgm:pt modelId="{218942F0-1A25-4592-AE9F-DCCBF46381E9}" type="parTrans" cxnId="{8A1D8D6E-D01E-4D3C-9A1C-8AD887343CA1}">
      <dgm:prSet/>
      <dgm:spPr/>
      <dgm:t>
        <a:bodyPr/>
        <a:lstStyle/>
        <a:p>
          <a:endParaRPr lang="ru-RU"/>
        </a:p>
      </dgm:t>
    </dgm:pt>
    <dgm:pt modelId="{FF22AD82-0349-4A03-A26D-7944E06FD8EE}" type="sibTrans" cxnId="{8A1D8D6E-D01E-4D3C-9A1C-8AD887343CA1}">
      <dgm:prSet/>
      <dgm:spPr/>
      <dgm:t>
        <a:bodyPr/>
        <a:lstStyle/>
        <a:p>
          <a:endParaRPr lang="ru-RU"/>
        </a:p>
      </dgm:t>
    </dgm:pt>
    <dgm:pt modelId="{3A131496-2F8E-4837-8552-5F97B06FCC64}">
      <dgm:prSet phldrT="[Текст]"/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ru-RU" dirty="0" smtClean="0">
              <a:solidFill>
                <a:srgbClr val="008000"/>
              </a:solidFill>
            </a:rPr>
            <a:t>учащихся</a:t>
          </a:r>
          <a:endParaRPr lang="ru-RU" dirty="0">
            <a:solidFill>
              <a:srgbClr val="008000"/>
            </a:solidFill>
          </a:endParaRPr>
        </a:p>
      </dgm:t>
    </dgm:pt>
    <dgm:pt modelId="{3B72D063-6350-44AE-BF5B-35AB352FDE19}" type="parTrans" cxnId="{CD8523DB-DA93-472A-9A61-325C7CE089F9}">
      <dgm:prSet/>
      <dgm:spPr>
        <a:solidFill>
          <a:srgbClr val="FFFF00"/>
        </a:solidFill>
        <a:ln>
          <a:solidFill>
            <a:srgbClr val="FFFF00"/>
          </a:solidFill>
        </a:ln>
      </dgm:spPr>
      <dgm:t>
        <a:bodyPr/>
        <a:lstStyle/>
        <a:p>
          <a:endParaRPr lang="ru-RU"/>
        </a:p>
      </dgm:t>
    </dgm:pt>
    <dgm:pt modelId="{C53F0E65-7C2E-4AEB-9817-EADC2979302F}" type="sibTrans" cxnId="{CD8523DB-DA93-472A-9A61-325C7CE089F9}">
      <dgm:prSet/>
      <dgm:spPr/>
      <dgm:t>
        <a:bodyPr/>
        <a:lstStyle/>
        <a:p>
          <a:endParaRPr lang="ru-RU"/>
        </a:p>
      </dgm:t>
    </dgm:pt>
    <dgm:pt modelId="{D461796F-F4C8-4021-BB0D-4E576DABE709}">
      <dgm:prSet phldrT="[Текст]"/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ru-RU" dirty="0" smtClean="0">
              <a:solidFill>
                <a:srgbClr val="008000"/>
              </a:solidFill>
            </a:rPr>
            <a:t>родителей</a:t>
          </a:r>
          <a:endParaRPr lang="ru-RU" dirty="0">
            <a:solidFill>
              <a:srgbClr val="008000"/>
            </a:solidFill>
          </a:endParaRPr>
        </a:p>
      </dgm:t>
    </dgm:pt>
    <dgm:pt modelId="{F746DEAE-1E63-4C2F-977A-211DCD1F3AB6}" type="parTrans" cxnId="{A81F61F4-120C-473E-937D-8F6587A8B172}">
      <dgm:prSet/>
      <dgm:spPr>
        <a:ln>
          <a:solidFill>
            <a:srgbClr val="FFFF00"/>
          </a:solidFill>
        </a:ln>
      </dgm:spPr>
      <dgm:t>
        <a:bodyPr/>
        <a:lstStyle/>
        <a:p>
          <a:endParaRPr lang="ru-RU"/>
        </a:p>
      </dgm:t>
    </dgm:pt>
    <dgm:pt modelId="{A2D47851-F16D-4A48-8726-4D652F69F02B}" type="sibTrans" cxnId="{A81F61F4-120C-473E-937D-8F6587A8B172}">
      <dgm:prSet/>
      <dgm:spPr/>
      <dgm:t>
        <a:bodyPr/>
        <a:lstStyle/>
        <a:p>
          <a:endParaRPr lang="ru-RU"/>
        </a:p>
      </dgm:t>
    </dgm:pt>
    <dgm:pt modelId="{BAC3862E-8990-4B5F-99B9-6040D023D71A}" type="pres">
      <dgm:prSet presAssocID="{AB98E68A-9160-4BCC-BAF4-C605954193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6DBD520-882B-48CF-83B1-9E8616F25761}" type="pres">
      <dgm:prSet presAssocID="{2E785B35-5B4D-4179-B28C-DF109DE0DE36}" presName="hierRoot1" presStyleCnt="0">
        <dgm:presLayoutVars>
          <dgm:hierBranch val="init"/>
        </dgm:presLayoutVars>
      </dgm:prSet>
      <dgm:spPr/>
    </dgm:pt>
    <dgm:pt modelId="{25895EFA-7CEF-49A7-A4CF-F55ECD40B543}" type="pres">
      <dgm:prSet presAssocID="{2E785B35-5B4D-4179-B28C-DF109DE0DE36}" presName="rootComposite1" presStyleCnt="0"/>
      <dgm:spPr/>
    </dgm:pt>
    <dgm:pt modelId="{D54C7482-2A1B-45DA-AAA8-19F89B7F7CC5}" type="pres">
      <dgm:prSet presAssocID="{2E785B35-5B4D-4179-B28C-DF109DE0DE36}" presName="rootText1" presStyleLbl="node0" presStyleIdx="0" presStyleCnt="1" custScaleX="1358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558AF2-C7D3-4160-8B79-C61F30BDE0E0}" type="pres">
      <dgm:prSet presAssocID="{2E785B35-5B4D-4179-B28C-DF109DE0DE3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6C4FA31F-82C8-4898-9830-6523AA25AF05}" type="pres">
      <dgm:prSet presAssocID="{2E785B35-5B4D-4179-B28C-DF109DE0DE36}" presName="hierChild2" presStyleCnt="0"/>
      <dgm:spPr/>
    </dgm:pt>
    <dgm:pt modelId="{02FED290-BABC-432B-805E-C9650B11882D}" type="pres">
      <dgm:prSet presAssocID="{3B72D063-6350-44AE-BF5B-35AB352FDE19}" presName="Name37" presStyleLbl="parChTrans1D2" presStyleIdx="0" presStyleCnt="2"/>
      <dgm:spPr/>
      <dgm:t>
        <a:bodyPr/>
        <a:lstStyle/>
        <a:p>
          <a:endParaRPr lang="ru-RU"/>
        </a:p>
      </dgm:t>
    </dgm:pt>
    <dgm:pt modelId="{CDAC048C-552B-4C58-A19E-9B5895740347}" type="pres">
      <dgm:prSet presAssocID="{3A131496-2F8E-4837-8552-5F97B06FCC64}" presName="hierRoot2" presStyleCnt="0">
        <dgm:presLayoutVars>
          <dgm:hierBranch val="init"/>
        </dgm:presLayoutVars>
      </dgm:prSet>
      <dgm:spPr/>
    </dgm:pt>
    <dgm:pt modelId="{8C9110AA-BBFF-4421-BD2A-EAF2ED555692}" type="pres">
      <dgm:prSet presAssocID="{3A131496-2F8E-4837-8552-5F97B06FCC64}" presName="rootComposite" presStyleCnt="0"/>
      <dgm:spPr/>
    </dgm:pt>
    <dgm:pt modelId="{ED83C2E5-524A-43D4-B6F5-B17C8CDD4195}" type="pres">
      <dgm:prSet presAssocID="{3A131496-2F8E-4837-8552-5F97B06FCC64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7647B5-D5D4-43CC-BA19-EA4FFED719EC}" type="pres">
      <dgm:prSet presAssocID="{3A131496-2F8E-4837-8552-5F97B06FCC64}" presName="rootConnector" presStyleLbl="node2" presStyleIdx="0" presStyleCnt="2"/>
      <dgm:spPr/>
      <dgm:t>
        <a:bodyPr/>
        <a:lstStyle/>
        <a:p>
          <a:endParaRPr lang="ru-RU"/>
        </a:p>
      </dgm:t>
    </dgm:pt>
    <dgm:pt modelId="{78CC0DD3-E6DC-41B1-ACF4-F8610C5CD352}" type="pres">
      <dgm:prSet presAssocID="{3A131496-2F8E-4837-8552-5F97B06FCC64}" presName="hierChild4" presStyleCnt="0"/>
      <dgm:spPr/>
    </dgm:pt>
    <dgm:pt modelId="{B8B48E7A-973C-415C-8D4B-21402FE4DC0B}" type="pres">
      <dgm:prSet presAssocID="{3A131496-2F8E-4837-8552-5F97B06FCC64}" presName="hierChild5" presStyleCnt="0"/>
      <dgm:spPr/>
    </dgm:pt>
    <dgm:pt modelId="{ACB71E16-A3B1-4C46-89DF-EFA63D937F49}" type="pres">
      <dgm:prSet presAssocID="{F746DEAE-1E63-4C2F-977A-211DCD1F3AB6}" presName="Name37" presStyleLbl="parChTrans1D2" presStyleIdx="1" presStyleCnt="2"/>
      <dgm:spPr/>
      <dgm:t>
        <a:bodyPr/>
        <a:lstStyle/>
        <a:p>
          <a:endParaRPr lang="ru-RU"/>
        </a:p>
      </dgm:t>
    </dgm:pt>
    <dgm:pt modelId="{CE0EFF06-066C-47CE-B685-71CCC5AE5BD8}" type="pres">
      <dgm:prSet presAssocID="{D461796F-F4C8-4021-BB0D-4E576DABE709}" presName="hierRoot2" presStyleCnt="0">
        <dgm:presLayoutVars>
          <dgm:hierBranch val="init"/>
        </dgm:presLayoutVars>
      </dgm:prSet>
      <dgm:spPr/>
    </dgm:pt>
    <dgm:pt modelId="{1EA08F5E-8AB7-45E7-AF73-ABC086883732}" type="pres">
      <dgm:prSet presAssocID="{D461796F-F4C8-4021-BB0D-4E576DABE709}" presName="rootComposite" presStyleCnt="0"/>
      <dgm:spPr/>
    </dgm:pt>
    <dgm:pt modelId="{DF2141CE-F817-4A10-824C-3A6D6A46F903}" type="pres">
      <dgm:prSet presAssocID="{D461796F-F4C8-4021-BB0D-4E576DABE709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E584D5-A0F6-4D40-B8FC-C82F8CCC63FA}" type="pres">
      <dgm:prSet presAssocID="{D461796F-F4C8-4021-BB0D-4E576DABE709}" presName="rootConnector" presStyleLbl="node2" presStyleIdx="1" presStyleCnt="2"/>
      <dgm:spPr/>
      <dgm:t>
        <a:bodyPr/>
        <a:lstStyle/>
        <a:p>
          <a:endParaRPr lang="ru-RU"/>
        </a:p>
      </dgm:t>
    </dgm:pt>
    <dgm:pt modelId="{C7D43094-0133-4DDB-ABF4-703C46EC7FB9}" type="pres">
      <dgm:prSet presAssocID="{D461796F-F4C8-4021-BB0D-4E576DABE709}" presName="hierChild4" presStyleCnt="0"/>
      <dgm:spPr/>
    </dgm:pt>
    <dgm:pt modelId="{9FB1FE65-E8A7-477F-B5A4-933524C59311}" type="pres">
      <dgm:prSet presAssocID="{D461796F-F4C8-4021-BB0D-4E576DABE709}" presName="hierChild5" presStyleCnt="0"/>
      <dgm:spPr/>
    </dgm:pt>
    <dgm:pt modelId="{47BCE67C-44B0-4867-AD3B-3010041B296D}" type="pres">
      <dgm:prSet presAssocID="{2E785B35-5B4D-4179-B28C-DF109DE0DE36}" presName="hierChild3" presStyleCnt="0"/>
      <dgm:spPr/>
    </dgm:pt>
  </dgm:ptLst>
  <dgm:cxnLst>
    <dgm:cxn modelId="{908E2289-1620-45CA-91C1-AEBD97159E25}" type="presOf" srcId="{3A131496-2F8E-4837-8552-5F97B06FCC64}" destId="{CD7647B5-D5D4-43CC-BA19-EA4FFED719EC}" srcOrd="1" destOrd="0" presId="urn:microsoft.com/office/officeart/2005/8/layout/orgChart1"/>
    <dgm:cxn modelId="{8A1D8D6E-D01E-4D3C-9A1C-8AD887343CA1}" srcId="{AB98E68A-9160-4BCC-BAF4-C60595419306}" destId="{2E785B35-5B4D-4179-B28C-DF109DE0DE36}" srcOrd="0" destOrd="0" parTransId="{218942F0-1A25-4592-AE9F-DCCBF46381E9}" sibTransId="{FF22AD82-0349-4A03-A26D-7944E06FD8EE}"/>
    <dgm:cxn modelId="{3BE4C036-19DD-4B00-B90F-018B3CE4A003}" type="presOf" srcId="{3A131496-2F8E-4837-8552-5F97B06FCC64}" destId="{ED83C2E5-524A-43D4-B6F5-B17C8CDD4195}" srcOrd="0" destOrd="0" presId="urn:microsoft.com/office/officeart/2005/8/layout/orgChart1"/>
    <dgm:cxn modelId="{FA1F7D2F-CAED-4B71-9F88-DAB48CDA4790}" type="presOf" srcId="{F746DEAE-1E63-4C2F-977A-211DCD1F3AB6}" destId="{ACB71E16-A3B1-4C46-89DF-EFA63D937F49}" srcOrd="0" destOrd="0" presId="urn:microsoft.com/office/officeart/2005/8/layout/orgChart1"/>
    <dgm:cxn modelId="{2C023D2F-C67C-4D7D-AE5C-D8314CC68DF6}" type="presOf" srcId="{AB98E68A-9160-4BCC-BAF4-C60595419306}" destId="{BAC3862E-8990-4B5F-99B9-6040D023D71A}" srcOrd="0" destOrd="0" presId="urn:microsoft.com/office/officeart/2005/8/layout/orgChart1"/>
    <dgm:cxn modelId="{86128FE5-E640-49BD-9532-1E6F213701B6}" type="presOf" srcId="{2E785B35-5B4D-4179-B28C-DF109DE0DE36}" destId="{D54C7482-2A1B-45DA-AAA8-19F89B7F7CC5}" srcOrd="0" destOrd="0" presId="urn:microsoft.com/office/officeart/2005/8/layout/orgChart1"/>
    <dgm:cxn modelId="{C1DE0E77-E85C-4164-832A-19473EC54860}" type="presOf" srcId="{D461796F-F4C8-4021-BB0D-4E576DABE709}" destId="{FEE584D5-A0F6-4D40-B8FC-C82F8CCC63FA}" srcOrd="1" destOrd="0" presId="urn:microsoft.com/office/officeart/2005/8/layout/orgChart1"/>
    <dgm:cxn modelId="{13841708-0934-4D3B-9CD5-28E56AC1C9C6}" type="presOf" srcId="{2E785B35-5B4D-4179-B28C-DF109DE0DE36}" destId="{AC558AF2-C7D3-4160-8B79-C61F30BDE0E0}" srcOrd="1" destOrd="0" presId="urn:microsoft.com/office/officeart/2005/8/layout/orgChart1"/>
    <dgm:cxn modelId="{A81F61F4-120C-473E-937D-8F6587A8B172}" srcId="{2E785B35-5B4D-4179-B28C-DF109DE0DE36}" destId="{D461796F-F4C8-4021-BB0D-4E576DABE709}" srcOrd="1" destOrd="0" parTransId="{F746DEAE-1E63-4C2F-977A-211DCD1F3AB6}" sibTransId="{A2D47851-F16D-4A48-8726-4D652F69F02B}"/>
    <dgm:cxn modelId="{81F0ECE8-6906-41B1-834F-EA1D3EB9C72A}" type="presOf" srcId="{D461796F-F4C8-4021-BB0D-4E576DABE709}" destId="{DF2141CE-F817-4A10-824C-3A6D6A46F903}" srcOrd="0" destOrd="0" presId="urn:microsoft.com/office/officeart/2005/8/layout/orgChart1"/>
    <dgm:cxn modelId="{CD8523DB-DA93-472A-9A61-325C7CE089F9}" srcId="{2E785B35-5B4D-4179-B28C-DF109DE0DE36}" destId="{3A131496-2F8E-4837-8552-5F97B06FCC64}" srcOrd="0" destOrd="0" parTransId="{3B72D063-6350-44AE-BF5B-35AB352FDE19}" sibTransId="{C53F0E65-7C2E-4AEB-9817-EADC2979302F}"/>
    <dgm:cxn modelId="{5FD32FDC-89C7-4096-B0A5-91C84CD7C7CA}" type="presOf" srcId="{3B72D063-6350-44AE-BF5B-35AB352FDE19}" destId="{02FED290-BABC-432B-805E-C9650B11882D}" srcOrd="0" destOrd="0" presId="urn:microsoft.com/office/officeart/2005/8/layout/orgChart1"/>
    <dgm:cxn modelId="{4C650B4A-0F5E-42DE-A363-F5F137393F78}" type="presParOf" srcId="{BAC3862E-8990-4B5F-99B9-6040D023D71A}" destId="{96DBD520-882B-48CF-83B1-9E8616F25761}" srcOrd="0" destOrd="0" presId="urn:microsoft.com/office/officeart/2005/8/layout/orgChart1"/>
    <dgm:cxn modelId="{556BF99E-A959-429A-9C43-891B95B71DF1}" type="presParOf" srcId="{96DBD520-882B-48CF-83B1-9E8616F25761}" destId="{25895EFA-7CEF-49A7-A4CF-F55ECD40B543}" srcOrd="0" destOrd="0" presId="urn:microsoft.com/office/officeart/2005/8/layout/orgChart1"/>
    <dgm:cxn modelId="{D828BCE6-05DE-49E8-A741-52587A1A8122}" type="presParOf" srcId="{25895EFA-7CEF-49A7-A4CF-F55ECD40B543}" destId="{D54C7482-2A1B-45DA-AAA8-19F89B7F7CC5}" srcOrd="0" destOrd="0" presId="urn:microsoft.com/office/officeart/2005/8/layout/orgChart1"/>
    <dgm:cxn modelId="{E7849D4A-402E-4C22-A65D-05670F780840}" type="presParOf" srcId="{25895EFA-7CEF-49A7-A4CF-F55ECD40B543}" destId="{AC558AF2-C7D3-4160-8B79-C61F30BDE0E0}" srcOrd="1" destOrd="0" presId="urn:microsoft.com/office/officeart/2005/8/layout/orgChart1"/>
    <dgm:cxn modelId="{90ABD9AD-BD72-4C8D-AB64-920E8A20DDBF}" type="presParOf" srcId="{96DBD520-882B-48CF-83B1-9E8616F25761}" destId="{6C4FA31F-82C8-4898-9830-6523AA25AF05}" srcOrd="1" destOrd="0" presId="urn:microsoft.com/office/officeart/2005/8/layout/orgChart1"/>
    <dgm:cxn modelId="{297FDEF4-A1C8-4D22-AAD7-345A4831A103}" type="presParOf" srcId="{6C4FA31F-82C8-4898-9830-6523AA25AF05}" destId="{02FED290-BABC-432B-805E-C9650B11882D}" srcOrd="0" destOrd="0" presId="urn:microsoft.com/office/officeart/2005/8/layout/orgChart1"/>
    <dgm:cxn modelId="{DF9BEF64-A250-4AA3-9044-DE51B6785BC0}" type="presParOf" srcId="{6C4FA31F-82C8-4898-9830-6523AA25AF05}" destId="{CDAC048C-552B-4C58-A19E-9B5895740347}" srcOrd="1" destOrd="0" presId="urn:microsoft.com/office/officeart/2005/8/layout/orgChart1"/>
    <dgm:cxn modelId="{2EF042E3-02B6-4E83-B0D3-2CB830965E5D}" type="presParOf" srcId="{CDAC048C-552B-4C58-A19E-9B5895740347}" destId="{8C9110AA-BBFF-4421-BD2A-EAF2ED555692}" srcOrd="0" destOrd="0" presId="urn:microsoft.com/office/officeart/2005/8/layout/orgChart1"/>
    <dgm:cxn modelId="{E9B42440-2FB0-42E1-BB90-ABDA193F0862}" type="presParOf" srcId="{8C9110AA-BBFF-4421-BD2A-EAF2ED555692}" destId="{ED83C2E5-524A-43D4-B6F5-B17C8CDD4195}" srcOrd="0" destOrd="0" presId="urn:microsoft.com/office/officeart/2005/8/layout/orgChart1"/>
    <dgm:cxn modelId="{88B78B0D-2C8D-4182-A49A-B73EC71B3E01}" type="presParOf" srcId="{8C9110AA-BBFF-4421-BD2A-EAF2ED555692}" destId="{CD7647B5-D5D4-43CC-BA19-EA4FFED719EC}" srcOrd="1" destOrd="0" presId="urn:microsoft.com/office/officeart/2005/8/layout/orgChart1"/>
    <dgm:cxn modelId="{1D7B1E3C-6979-483F-945D-CF7C4CC8D173}" type="presParOf" srcId="{CDAC048C-552B-4C58-A19E-9B5895740347}" destId="{78CC0DD3-E6DC-41B1-ACF4-F8610C5CD352}" srcOrd="1" destOrd="0" presId="urn:microsoft.com/office/officeart/2005/8/layout/orgChart1"/>
    <dgm:cxn modelId="{BC14C65E-6EC3-4920-B957-E77894C44E61}" type="presParOf" srcId="{CDAC048C-552B-4C58-A19E-9B5895740347}" destId="{B8B48E7A-973C-415C-8D4B-21402FE4DC0B}" srcOrd="2" destOrd="0" presId="urn:microsoft.com/office/officeart/2005/8/layout/orgChart1"/>
    <dgm:cxn modelId="{935A48E0-22CD-4293-A18B-9658FB055B6A}" type="presParOf" srcId="{6C4FA31F-82C8-4898-9830-6523AA25AF05}" destId="{ACB71E16-A3B1-4C46-89DF-EFA63D937F49}" srcOrd="2" destOrd="0" presId="urn:microsoft.com/office/officeart/2005/8/layout/orgChart1"/>
    <dgm:cxn modelId="{03B275C6-883D-4BC6-9DE8-74A8117E8F99}" type="presParOf" srcId="{6C4FA31F-82C8-4898-9830-6523AA25AF05}" destId="{CE0EFF06-066C-47CE-B685-71CCC5AE5BD8}" srcOrd="3" destOrd="0" presId="urn:microsoft.com/office/officeart/2005/8/layout/orgChart1"/>
    <dgm:cxn modelId="{C300AB07-3088-49A5-8C5F-44FBEBD7FCA5}" type="presParOf" srcId="{CE0EFF06-066C-47CE-B685-71CCC5AE5BD8}" destId="{1EA08F5E-8AB7-45E7-AF73-ABC086883732}" srcOrd="0" destOrd="0" presId="urn:microsoft.com/office/officeart/2005/8/layout/orgChart1"/>
    <dgm:cxn modelId="{B5A3E3D0-5816-46F1-96BF-DF364EC04971}" type="presParOf" srcId="{1EA08F5E-8AB7-45E7-AF73-ABC086883732}" destId="{DF2141CE-F817-4A10-824C-3A6D6A46F903}" srcOrd="0" destOrd="0" presId="urn:microsoft.com/office/officeart/2005/8/layout/orgChart1"/>
    <dgm:cxn modelId="{A6366907-1A56-4EE4-8C78-6B444D00FDB6}" type="presParOf" srcId="{1EA08F5E-8AB7-45E7-AF73-ABC086883732}" destId="{FEE584D5-A0F6-4D40-B8FC-C82F8CCC63FA}" srcOrd="1" destOrd="0" presId="urn:microsoft.com/office/officeart/2005/8/layout/orgChart1"/>
    <dgm:cxn modelId="{FFC44222-1303-4C85-91EF-A549441003BE}" type="presParOf" srcId="{CE0EFF06-066C-47CE-B685-71CCC5AE5BD8}" destId="{C7D43094-0133-4DDB-ABF4-703C46EC7FB9}" srcOrd="1" destOrd="0" presId="urn:microsoft.com/office/officeart/2005/8/layout/orgChart1"/>
    <dgm:cxn modelId="{18DDB46D-78A9-49F4-81C9-6206887001F8}" type="presParOf" srcId="{CE0EFF06-066C-47CE-B685-71CCC5AE5BD8}" destId="{9FB1FE65-E8A7-477F-B5A4-933524C59311}" srcOrd="2" destOrd="0" presId="urn:microsoft.com/office/officeart/2005/8/layout/orgChart1"/>
    <dgm:cxn modelId="{BAB00853-9295-477C-941F-F2AB7F4E2DBF}" type="presParOf" srcId="{96DBD520-882B-48CF-83B1-9E8616F25761}" destId="{47BCE67C-44B0-4867-AD3B-3010041B296D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B71E16-A3B1-4C46-89DF-EFA63D937F49}">
      <dsp:nvSpPr>
        <dsp:cNvPr id="0" name=""/>
        <dsp:cNvSpPr/>
      </dsp:nvSpPr>
      <dsp:spPr>
        <a:xfrm>
          <a:off x="4356484" y="1441322"/>
          <a:ext cx="1743816" cy="6052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645"/>
              </a:lnTo>
              <a:lnTo>
                <a:pt x="1743816" y="302645"/>
              </a:lnTo>
              <a:lnTo>
                <a:pt x="1743816" y="605291"/>
              </a:lnTo>
            </a:path>
          </a:pathLst>
        </a:custGeom>
        <a:noFill/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ED290-BABC-432B-805E-C9650B11882D}">
      <dsp:nvSpPr>
        <dsp:cNvPr id="0" name=""/>
        <dsp:cNvSpPr/>
      </dsp:nvSpPr>
      <dsp:spPr>
        <a:xfrm>
          <a:off x="2612667" y="1441322"/>
          <a:ext cx="1743816" cy="605291"/>
        </a:xfrm>
        <a:custGeom>
          <a:avLst/>
          <a:gdLst/>
          <a:ahLst/>
          <a:cxnLst/>
          <a:rect l="0" t="0" r="0" b="0"/>
          <a:pathLst>
            <a:path>
              <a:moveTo>
                <a:pt x="1743816" y="0"/>
              </a:moveTo>
              <a:lnTo>
                <a:pt x="1743816" y="302645"/>
              </a:lnTo>
              <a:lnTo>
                <a:pt x="0" y="302645"/>
              </a:lnTo>
              <a:lnTo>
                <a:pt x="0" y="605291"/>
              </a:lnTo>
            </a:path>
          </a:pathLst>
        </a:custGeom>
        <a:noFill/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4C7482-2A1B-45DA-AAA8-19F89B7F7CC5}">
      <dsp:nvSpPr>
        <dsp:cNvPr id="0" name=""/>
        <dsp:cNvSpPr/>
      </dsp:nvSpPr>
      <dsp:spPr>
        <a:xfrm>
          <a:off x="2399186" y="151"/>
          <a:ext cx="3914594" cy="1441170"/>
        </a:xfrm>
        <a:prstGeom prst="rect">
          <a:avLst/>
        </a:prstGeom>
        <a:solidFill>
          <a:srgbClr val="FFFF66"/>
        </a:solidFill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b="0" kern="1200" dirty="0" smtClean="0">
              <a:solidFill>
                <a:srgbClr val="00B050"/>
              </a:solidFill>
            </a:rPr>
            <a:t>Анкетирование</a:t>
          </a:r>
          <a:endParaRPr lang="ru-RU" sz="4600" b="0" kern="1200" dirty="0">
            <a:solidFill>
              <a:srgbClr val="00B050"/>
            </a:solidFill>
          </a:endParaRPr>
        </a:p>
      </dsp:txBody>
      <dsp:txXfrm>
        <a:off x="2399186" y="151"/>
        <a:ext cx="3914594" cy="1441170"/>
      </dsp:txXfrm>
    </dsp:sp>
    <dsp:sp modelId="{ED83C2E5-524A-43D4-B6F5-B17C8CDD4195}">
      <dsp:nvSpPr>
        <dsp:cNvPr id="0" name=""/>
        <dsp:cNvSpPr/>
      </dsp:nvSpPr>
      <dsp:spPr>
        <a:xfrm>
          <a:off x="1171496" y="2046613"/>
          <a:ext cx="2882341" cy="1441170"/>
        </a:xfrm>
        <a:prstGeom prst="rect">
          <a:avLst/>
        </a:prstGeom>
        <a:solidFill>
          <a:srgbClr val="92D050"/>
        </a:solidFill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>
              <a:solidFill>
                <a:srgbClr val="008000"/>
              </a:solidFill>
            </a:rPr>
            <a:t>учащихся</a:t>
          </a:r>
          <a:endParaRPr lang="ru-RU" sz="4600" kern="1200" dirty="0">
            <a:solidFill>
              <a:srgbClr val="008000"/>
            </a:solidFill>
          </a:endParaRPr>
        </a:p>
      </dsp:txBody>
      <dsp:txXfrm>
        <a:off x="1171496" y="2046613"/>
        <a:ext cx="2882341" cy="1441170"/>
      </dsp:txXfrm>
    </dsp:sp>
    <dsp:sp modelId="{DF2141CE-F817-4A10-824C-3A6D6A46F903}">
      <dsp:nvSpPr>
        <dsp:cNvPr id="0" name=""/>
        <dsp:cNvSpPr/>
      </dsp:nvSpPr>
      <dsp:spPr>
        <a:xfrm>
          <a:off x="4659129" y="2046613"/>
          <a:ext cx="2882341" cy="1441170"/>
        </a:xfrm>
        <a:prstGeom prst="rect">
          <a:avLst/>
        </a:prstGeom>
        <a:solidFill>
          <a:srgbClr val="92D050"/>
        </a:solidFill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>
              <a:solidFill>
                <a:srgbClr val="008000"/>
              </a:solidFill>
            </a:rPr>
            <a:t>родителей</a:t>
          </a:r>
          <a:endParaRPr lang="ru-RU" sz="4600" kern="1200" dirty="0">
            <a:solidFill>
              <a:srgbClr val="008000"/>
            </a:solidFill>
          </a:endParaRPr>
        </a:p>
      </dsp:txBody>
      <dsp:txXfrm>
        <a:off x="4659129" y="2046613"/>
        <a:ext cx="2882341" cy="14411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585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918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59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11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7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05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83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033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575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713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71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0230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8640960" cy="3960439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FF00"/>
                </a:solidFill>
              </a:rPr>
              <a:t>Организация </a:t>
            </a:r>
            <a:r>
              <a:rPr lang="ru-RU" sz="4800" b="1" dirty="0">
                <a:solidFill>
                  <a:srgbClr val="FFFF00"/>
                </a:solidFill>
              </a:rPr>
              <a:t>и проведение </a:t>
            </a:r>
            <a:r>
              <a:rPr lang="ru-RU" sz="4800" b="1" dirty="0" smtClean="0">
                <a:solidFill>
                  <a:srgbClr val="FFFF00"/>
                </a:solidFill>
              </a:rPr>
              <a:t/>
            </a:r>
            <a:br>
              <a:rPr lang="ru-RU" sz="4800" b="1" dirty="0" smtClean="0">
                <a:solidFill>
                  <a:srgbClr val="FFFF00"/>
                </a:solidFill>
              </a:rPr>
            </a:br>
            <a:r>
              <a:rPr lang="ru-RU" sz="4800" b="1" dirty="0" smtClean="0">
                <a:solidFill>
                  <a:srgbClr val="FFFF00"/>
                </a:solidFill>
              </a:rPr>
              <a:t>регионального уровня</a:t>
            </a:r>
            <a:br>
              <a:rPr lang="ru-RU" sz="4800" b="1" dirty="0" smtClean="0">
                <a:solidFill>
                  <a:srgbClr val="FFFF00"/>
                </a:solidFill>
              </a:rPr>
            </a:br>
            <a:r>
              <a:rPr lang="ru-RU" sz="4000" b="1" dirty="0" smtClean="0">
                <a:solidFill>
                  <a:srgbClr val="FFFF00"/>
                </a:solidFill>
              </a:rPr>
              <a:t>Всероссийского </a:t>
            </a:r>
            <a:r>
              <a:rPr lang="ru-RU" sz="4000" b="1" dirty="0">
                <a:solidFill>
                  <a:srgbClr val="FFFF00"/>
                </a:solidFill>
              </a:rPr>
              <a:t>социологического исследования вовлеченности обучающихся в занятия </a:t>
            </a:r>
            <a:r>
              <a:rPr lang="ru-RU" sz="4000" b="1" dirty="0" smtClean="0">
                <a:solidFill>
                  <a:srgbClr val="FFFF00"/>
                </a:solidFill>
              </a:rPr>
              <a:t/>
            </a:r>
            <a:br>
              <a:rPr lang="ru-RU" sz="4000" b="1" dirty="0" smtClean="0">
                <a:solidFill>
                  <a:srgbClr val="FFFF00"/>
                </a:solidFill>
              </a:rPr>
            </a:br>
            <a:r>
              <a:rPr lang="ru-RU" sz="4000" b="1" dirty="0" smtClean="0">
                <a:solidFill>
                  <a:srgbClr val="FFFF00"/>
                </a:solidFill>
              </a:rPr>
              <a:t>по </a:t>
            </a:r>
            <a:r>
              <a:rPr lang="ru-RU" sz="4000" b="1" dirty="0">
                <a:solidFill>
                  <a:srgbClr val="FFFF00"/>
                </a:solidFill>
              </a:rPr>
              <a:t>предмету (дисциплине) «Физическая </a:t>
            </a:r>
            <a:r>
              <a:rPr lang="ru-RU" sz="4000" b="1" dirty="0" smtClean="0">
                <a:solidFill>
                  <a:srgbClr val="FFFF00"/>
                </a:solidFill>
              </a:rPr>
              <a:t>культура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4365104"/>
            <a:ext cx="8928992" cy="2088232"/>
          </a:xfrm>
        </p:spPr>
        <p:txBody>
          <a:bodyPr>
            <a:normAutofit fontScale="77500" lnSpcReduction="20000"/>
          </a:bodyPr>
          <a:lstStyle/>
          <a:p>
            <a:pPr algn="r"/>
            <a:endParaRPr lang="ru-RU" dirty="0" smtClean="0"/>
          </a:p>
          <a:p>
            <a:pPr algn="r"/>
            <a:r>
              <a:rPr lang="ru-RU" i="1" dirty="0" smtClean="0"/>
              <a:t>Татьяна Николаевна Смирнова </a:t>
            </a:r>
            <a:br>
              <a:rPr lang="ru-RU" i="1" dirty="0" smtClean="0"/>
            </a:br>
            <a:r>
              <a:rPr lang="ru-RU" i="1" dirty="0" smtClean="0"/>
              <a:t>заведующий отделом мониторинга, анализа и прогнозирования развития образования</a:t>
            </a:r>
          </a:p>
          <a:p>
            <a:pPr algn="r"/>
            <a:r>
              <a:rPr lang="ru-RU" i="1" dirty="0" smtClean="0"/>
              <a:t>АОУ ВО ДПО «Вологодский институт развития образования»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19210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FFFF00"/>
                </a:solidFill>
              </a:rPr>
              <a:t>Региональный информационный ресурс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32859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Содержание разделов: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раздел </a:t>
            </a:r>
            <a:r>
              <a:rPr lang="ru-RU" dirty="0">
                <a:solidFill>
                  <a:srgbClr val="FFFF00"/>
                </a:solidFill>
              </a:rPr>
              <a:t>«Я школьник</a:t>
            </a:r>
            <a:r>
              <a:rPr lang="ru-RU" dirty="0" smtClean="0">
                <a:solidFill>
                  <a:srgbClr val="FFFF00"/>
                </a:solidFill>
              </a:rPr>
              <a:t>»</a:t>
            </a:r>
          </a:p>
          <a:p>
            <a:pPr marL="0" indent="0">
              <a:buNone/>
            </a:pPr>
            <a:r>
              <a:rPr lang="ru-RU" sz="2700" dirty="0" smtClean="0"/>
              <a:t>подразделы </a:t>
            </a:r>
            <a:r>
              <a:rPr lang="ru-RU" sz="2700" dirty="0"/>
              <a:t>«3–4 классы», «5–7 классы», «8–9 классы</a:t>
            </a:r>
            <a:r>
              <a:rPr lang="ru-RU" sz="2700" dirty="0" smtClean="0"/>
              <a:t>», «</a:t>
            </a:r>
            <a:r>
              <a:rPr lang="ru-RU" sz="2700" dirty="0"/>
              <a:t>10–11  классы» </a:t>
            </a:r>
          </a:p>
          <a:p>
            <a:pPr marL="0" indent="0" algn="ctr">
              <a:buNone/>
            </a:pPr>
            <a:r>
              <a:rPr lang="ru-RU" dirty="0" smtClean="0"/>
              <a:t>содержит  </a:t>
            </a:r>
            <a:r>
              <a:rPr lang="ru-RU" dirty="0"/>
              <a:t>электронные  опросные  формы  для  </a:t>
            </a:r>
            <a:r>
              <a:rPr lang="ru-RU" dirty="0" smtClean="0"/>
              <a:t>учащихся, дифференцированные </a:t>
            </a:r>
            <a:r>
              <a:rPr lang="ru-RU" dirty="0"/>
              <a:t>по возрастным группам;</a:t>
            </a:r>
          </a:p>
          <a:p>
            <a:pPr marL="0" indent="0"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раздел </a:t>
            </a:r>
            <a:r>
              <a:rPr lang="ru-RU" dirty="0">
                <a:solidFill>
                  <a:srgbClr val="FFFF00"/>
                </a:solidFill>
              </a:rPr>
              <a:t>«Я родитель» </a:t>
            </a:r>
            <a:endParaRPr lang="ru-RU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ru-RU" dirty="0" smtClean="0"/>
              <a:t>содержит </a:t>
            </a:r>
            <a:r>
              <a:rPr lang="ru-RU" dirty="0"/>
              <a:t>электронные опросные формы для </a:t>
            </a:r>
            <a:r>
              <a:rPr lang="ru-RU" dirty="0" smtClean="0"/>
              <a:t>родителей и </a:t>
            </a:r>
            <a:r>
              <a:rPr lang="ru-RU" dirty="0"/>
              <a:t>бланки анкет для учащихся в формате </a:t>
            </a:r>
            <a:r>
              <a:rPr lang="ru-RU" dirty="0" err="1"/>
              <a:t>pdf</a:t>
            </a:r>
            <a:r>
              <a:rPr lang="ru-RU" dirty="0"/>
              <a:t> (для ознакомления).</a:t>
            </a:r>
          </a:p>
          <a:p>
            <a:pPr marL="0" indent="0"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раздел </a:t>
            </a:r>
            <a:r>
              <a:rPr lang="ru-RU" dirty="0">
                <a:solidFill>
                  <a:srgbClr val="FFFF00"/>
                </a:solidFill>
              </a:rPr>
              <a:t>«Я педагог</a:t>
            </a:r>
            <a:r>
              <a:rPr lang="ru-RU" dirty="0" smtClean="0">
                <a:solidFill>
                  <a:srgbClr val="FFFF00"/>
                </a:solidFill>
              </a:rPr>
              <a:t>»</a:t>
            </a:r>
          </a:p>
          <a:p>
            <a:pPr marL="0" indent="0" algn="ctr">
              <a:buNone/>
            </a:pPr>
            <a:r>
              <a:rPr lang="ru-RU" dirty="0" smtClean="0"/>
              <a:t>содержит электронную инструкцию </a:t>
            </a:r>
            <a:r>
              <a:rPr lang="ru-RU" dirty="0"/>
              <a:t>по </a:t>
            </a:r>
            <a:r>
              <a:rPr lang="ru-RU" dirty="0" smtClean="0"/>
              <a:t>проведению социологического </a:t>
            </a:r>
            <a:r>
              <a:rPr lang="ru-RU" dirty="0"/>
              <a:t>исследования и бланки анкет для учащихся и родителей </a:t>
            </a:r>
            <a:r>
              <a:rPr lang="ru-RU" dirty="0" smtClean="0"/>
              <a:t>в формате </a:t>
            </a:r>
            <a:r>
              <a:rPr lang="ru-RU" dirty="0" err="1"/>
              <a:t>pdf</a:t>
            </a:r>
            <a:r>
              <a:rPr lang="ru-RU" dirty="0"/>
              <a:t> (для ознакомления и, в случае проведения в раздаточной </a:t>
            </a:r>
            <a:r>
              <a:rPr lang="ru-RU" dirty="0" smtClean="0"/>
              <a:t>форме, распечатки)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4405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8708371"/>
              </p:ext>
            </p:extLst>
          </p:nvPr>
        </p:nvGraphicFramePr>
        <p:xfrm>
          <a:off x="107504" y="1429320"/>
          <a:ext cx="8928992" cy="5265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5556"/>
                <a:gridCol w="3119928"/>
                <a:gridCol w="1882176"/>
                <a:gridCol w="2801332"/>
              </a:tblGrid>
              <a:tr h="5712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8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lang="ru-RU" sz="18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Ответственные</a:t>
                      </a:r>
                      <a:endParaRPr lang="ru-RU" sz="18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Контрольный показатель</a:t>
                      </a:r>
                      <a:endParaRPr lang="ru-RU" sz="18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</a:tr>
              <a:tr h="1713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 28 марта 2016 года</a:t>
                      </a: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Количественная обработка и анализ результатов регионального и федерального этапов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мониторинга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АОУ ВО ДПО «ВИРО»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Информационно-статистическая справка</a:t>
                      </a: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</a:tr>
              <a:tr h="15267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 25 апреля 2016 года</a:t>
                      </a: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Качественная обработка и анализ результатов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регионального и федерального этапов мониторинга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АОУ ВО ДПО «ВИРО»</a:t>
                      </a:r>
                      <a:endParaRPr lang="ru-RU" sz="1800" b="1" kern="12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indent="2012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Информационно-аналитический отчет по результатам социологического </a:t>
                      </a:r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исследования</a:t>
                      </a:r>
                      <a:endParaRPr lang="ru-RU" sz="1800" b="1" kern="12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428204">
                <a:tc>
                  <a:txBody>
                    <a:bodyPr/>
                    <a:lstStyle/>
                    <a:p>
                      <a:pPr marL="0" indent="201295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мая 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2016 года</a:t>
                      </a: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01295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Вебинар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 результатах социологического исследования</a:t>
                      </a: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АОУ ВО ДПО «ВИРО»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01295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Информированность руководителей ООО, МОУО, муниципальных методических служб</a:t>
                      </a:r>
                    </a:p>
                  </a:txBody>
                  <a:tcPr marL="68580" marR="68580" marT="0" marB="0">
                    <a:solidFill>
                      <a:schemeClr val="tx1">
                        <a:alpha val="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16632"/>
            <a:ext cx="84249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Заключительный этап </a:t>
            </a:r>
            <a:endParaRPr lang="ru-RU" sz="4000" i="1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ru-RU" sz="4000" i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регионального этапа исследования </a:t>
            </a:r>
          </a:p>
        </p:txBody>
      </p:sp>
    </p:spTree>
    <p:extLst>
      <p:ext uri="{BB962C8B-B14F-4D97-AF65-F5344CB8AC3E}">
        <p14:creationId xmlns:p14="http://schemas.microsoft.com/office/powerpoint/2010/main" val="166832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Вопросы по участию в исследовании</a:t>
            </a:r>
            <a:br>
              <a:rPr lang="ru-RU" dirty="0" smtClean="0"/>
            </a:br>
            <a:r>
              <a:rPr lang="ru-RU" dirty="0" smtClean="0"/>
              <a:t>просим направлять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28800"/>
            <a:ext cx="5109394" cy="4919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5448414" y="1596032"/>
            <a:ext cx="3096344" cy="49194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На адрес электронной почты:</a:t>
            </a:r>
          </a:p>
          <a:p>
            <a:pPr algn="ctr"/>
            <a:r>
              <a:rPr lang="arn-CL" sz="2400" dirty="0" smtClean="0">
                <a:solidFill>
                  <a:srgbClr val="FFFF00"/>
                </a:solidFill>
              </a:rPr>
              <a:t>sozissled@yandex.ru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31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User.К32-03\Desktop\sk_36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96944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152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Социологическое исследование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00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600" dirty="0" smtClean="0"/>
              <a:t>Проводится в рамках проекта </a:t>
            </a:r>
            <a:r>
              <a:rPr lang="ru-RU" sz="2600" dirty="0" err="1" smtClean="0"/>
              <a:t>Минобрнауки</a:t>
            </a:r>
            <a:r>
              <a:rPr lang="ru-RU" sz="2600" dirty="0" smtClean="0"/>
              <a:t> РФ «Исследование реализации предмета (дисциплины) «Физическая культура» </a:t>
            </a:r>
            <a:br>
              <a:rPr lang="ru-RU" sz="2600" dirty="0" smtClean="0"/>
            </a:br>
            <a:r>
              <a:rPr lang="ru-RU" sz="2600" dirty="0" smtClean="0"/>
              <a:t>в ФГОС и удовлетворенности ее содержанием школьников и студентов образовательных организаций»</a:t>
            </a:r>
          </a:p>
          <a:p>
            <a:pPr marL="0" indent="0" algn="just">
              <a:buNone/>
            </a:pPr>
            <a:r>
              <a:rPr lang="ru-RU" sz="2600" dirty="0" smtClean="0">
                <a:solidFill>
                  <a:srgbClr val="FFFF00"/>
                </a:solidFill>
              </a:rPr>
              <a:t>Цель проекта – совершенствование организации занятий по предмету (дисциплине) «Физическая культура» в условиях введения ФГОС нового поколения на основе анализа вовлеченности обучающихся в данные занятия</a:t>
            </a:r>
          </a:p>
          <a:p>
            <a:pPr marL="0" indent="0" algn="just">
              <a:buNone/>
            </a:pPr>
            <a:r>
              <a:rPr lang="ru-RU" sz="2600" dirty="0" smtClean="0"/>
              <a:t>Цель исследования – получение от обучающихся и родителей (законных представителей) информации, отражающей актуальные тенденции реализации предмета (дисциплины) «Физическая культура</a:t>
            </a:r>
          </a:p>
          <a:p>
            <a:pPr marL="0" indent="0" algn="just">
              <a:buNone/>
            </a:pPr>
            <a:r>
              <a:rPr lang="ru-RU" sz="2600" dirty="0" smtClean="0"/>
              <a:t>Организатор и координатор: </a:t>
            </a:r>
            <a:r>
              <a:rPr lang="ru-RU" sz="2600" dirty="0" smtClean="0">
                <a:solidFill>
                  <a:srgbClr val="FFFF00"/>
                </a:solidFill>
              </a:rPr>
              <a:t>АОУ ВО ДПО «Вологодский институт развития образования»</a:t>
            </a:r>
            <a:endParaRPr lang="ru-RU" sz="2600" dirty="0"/>
          </a:p>
          <a:p>
            <a:pPr marL="0" indent="0" algn="just">
              <a:buNone/>
            </a:pP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29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07504" y="10277"/>
            <a:ext cx="892899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Формирование </a:t>
            </a:r>
            <a:r>
              <a:rPr lang="ru-RU" dirty="0">
                <a:solidFill>
                  <a:srgbClr val="FFFF00"/>
                </a:solidFill>
              </a:rPr>
              <a:t>региональной </a:t>
            </a:r>
            <a:r>
              <a:rPr lang="ru-RU" dirty="0" smtClean="0">
                <a:solidFill>
                  <a:srgbClr val="FFFF00"/>
                </a:solidFill>
              </a:rPr>
              <a:t>выборки </a:t>
            </a:r>
            <a:r>
              <a:rPr lang="ru-RU" dirty="0" err="1" smtClean="0"/>
              <a:t>выборки</a:t>
            </a:r>
            <a:r>
              <a:rPr lang="ru-RU" dirty="0" smtClean="0"/>
              <a:t> исследования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148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379" y="1343055"/>
            <a:ext cx="8949245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На 8 февраля: </a:t>
            </a:r>
          </a:p>
          <a:p>
            <a:pPr algn="ctr"/>
            <a:r>
              <a:rPr lang="ru-RU" sz="2400" dirty="0"/>
              <a:t>Определены ответственные лица </a:t>
            </a:r>
          </a:p>
          <a:p>
            <a:pPr algn="ctr"/>
            <a:r>
              <a:rPr lang="ru-RU" sz="2400" dirty="0"/>
              <a:t>за организацию и проведение исследования </a:t>
            </a:r>
            <a:endParaRPr lang="ru-RU" sz="2400" dirty="0" smtClean="0"/>
          </a:p>
          <a:p>
            <a:pPr algn="ctr"/>
            <a:r>
              <a:rPr lang="ru-RU" sz="2400" dirty="0" smtClean="0"/>
              <a:t> </a:t>
            </a:r>
            <a:r>
              <a:rPr lang="ru-RU" sz="2400" dirty="0">
                <a:solidFill>
                  <a:srgbClr val="FFFF00"/>
                </a:solidFill>
              </a:rPr>
              <a:t>на муниципальном </a:t>
            </a:r>
            <a:r>
              <a:rPr lang="ru-RU" sz="2400" dirty="0" smtClean="0">
                <a:solidFill>
                  <a:srgbClr val="FFFF00"/>
                </a:solidFill>
              </a:rPr>
              <a:t>уровне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заявлены на участие </a:t>
            </a:r>
            <a:r>
              <a:rPr lang="ru-RU" sz="2400" b="1" dirty="0" smtClean="0">
                <a:solidFill>
                  <a:srgbClr val="FFFF00"/>
                </a:solidFill>
              </a:rPr>
              <a:t>359 </a:t>
            </a:r>
            <a:r>
              <a:rPr lang="ru-RU" sz="2400" dirty="0" smtClean="0"/>
              <a:t>общеобразовательных организаций </a:t>
            </a:r>
          </a:p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28</a:t>
            </a:r>
            <a:r>
              <a:rPr lang="ru-RU" sz="2400" dirty="0" smtClean="0"/>
              <a:t> муниципальных образований области </a:t>
            </a:r>
          </a:p>
          <a:p>
            <a:pPr algn="ctr"/>
            <a:r>
              <a:rPr lang="ru-RU" sz="2400" dirty="0" smtClean="0"/>
              <a:t>в соответствии с требованиями к формированию выборки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 smtClean="0"/>
              <a:t>Определены ответственные лица </a:t>
            </a:r>
          </a:p>
          <a:p>
            <a:pPr algn="ctr"/>
            <a:r>
              <a:rPr lang="ru-RU" sz="2400" dirty="0" smtClean="0"/>
              <a:t>за организацию и проведение исследования </a:t>
            </a:r>
          </a:p>
          <a:p>
            <a:pPr algn="ctr"/>
            <a:r>
              <a:rPr lang="ru-RU" sz="2400" dirty="0" smtClean="0">
                <a:solidFill>
                  <a:srgbClr val="FFFF00"/>
                </a:solidFill>
              </a:rPr>
              <a:t> на уровне образовательной организации</a:t>
            </a:r>
          </a:p>
          <a:p>
            <a:pPr algn="ctr"/>
            <a:endParaRPr lang="ru-RU" sz="2400" dirty="0" smtClean="0">
              <a:solidFill>
                <a:srgbClr val="FFFF00"/>
              </a:solidFill>
            </a:endParaRPr>
          </a:p>
          <a:p>
            <a:pPr algn="ctr"/>
            <a:r>
              <a:rPr lang="ru-RU" sz="2400" dirty="0" smtClean="0"/>
              <a:t>Определение</a:t>
            </a:r>
            <a:r>
              <a:rPr lang="ru-RU" sz="2400" dirty="0" smtClean="0">
                <a:solidFill>
                  <a:srgbClr val="FFFF00"/>
                </a:solidFill>
              </a:rPr>
              <a:t> классов-участников </a:t>
            </a:r>
            <a:r>
              <a:rPr lang="ru-RU" sz="2400" dirty="0" smtClean="0"/>
              <a:t>социологического исследования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4711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Этапы проведения регионального этапа социологического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8928992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Подготовительный этап </a:t>
            </a:r>
          </a:p>
          <a:p>
            <a:pPr marL="0" indent="0" algn="ctr">
              <a:buNone/>
            </a:pPr>
            <a:r>
              <a:rPr lang="ru-RU" sz="2800" i="1" dirty="0" smtClean="0"/>
              <a:t>ориентировочные сроки </a:t>
            </a:r>
            <a:r>
              <a:rPr lang="ru-RU" sz="2800" i="1" dirty="0" smtClean="0">
                <a:solidFill>
                  <a:srgbClr val="FFFF00"/>
                </a:solidFill>
              </a:rPr>
              <a:t>2 - 15 февраля </a:t>
            </a:r>
            <a:r>
              <a:rPr lang="ru-RU" sz="2800" i="1" dirty="0" smtClean="0"/>
              <a:t>2016 г</a:t>
            </a:r>
          </a:p>
          <a:p>
            <a:pPr marL="0" indent="0" algn="ctr">
              <a:buNone/>
            </a:pPr>
            <a:endParaRPr lang="ru-RU" sz="2800" i="1" dirty="0" smtClean="0"/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FFFF00"/>
                </a:solidFill>
              </a:rPr>
              <a:t>Основной </a:t>
            </a:r>
            <a:r>
              <a:rPr lang="ru-RU" sz="2800" dirty="0">
                <a:solidFill>
                  <a:srgbClr val="FFFF00"/>
                </a:solidFill>
              </a:rPr>
              <a:t>этап </a:t>
            </a:r>
            <a:endParaRPr lang="ru-RU" sz="2800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ru-RU" sz="2800" i="1" dirty="0" smtClean="0"/>
              <a:t>ориентировочные </a:t>
            </a:r>
            <a:r>
              <a:rPr lang="ru-RU" sz="2800" i="1" dirty="0"/>
              <a:t>сроки </a:t>
            </a:r>
            <a:r>
              <a:rPr lang="ru-RU" sz="2800" i="1" dirty="0" smtClean="0">
                <a:solidFill>
                  <a:srgbClr val="FFFF00"/>
                </a:solidFill>
              </a:rPr>
              <a:t>15 февраля - </a:t>
            </a:r>
            <a:r>
              <a:rPr lang="ru-RU" sz="2800" i="1" dirty="0">
                <a:solidFill>
                  <a:srgbClr val="FFFF00"/>
                </a:solidFill>
              </a:rPr>
              <a:t>15 </a:t>
            </a:r>
            <a:r>
              <a:rPr lang="ru-RU" sz="2800" i="1" dirty="0" smtClean="0">
                <a:solidFill>
                  <a:srgbClr val="FFFF00"/>
                </a:solidFill>
              </a:rPr>
              <a:t>марта </a:t>
            </a:r>
            <a:r>
              <a:rPr lang="ru-RU" sz="2800" i="1" dirty="0"/>
              <a:t>2016 </a:t>
            </a:r>
            <a:r>
              <a:rPr lang="ru-RU" sz="2800" i="1" dirty="0" smtClean="0"/>
              <a:t>г</a:t>
            </a:r>
          </a:p>
          <a:p>
            <a:pPr marL="0" indent="0" algn="ctr">
              <a:buNone/>
            </a:pPr>
            <a:endParaRPr lang="ru-RU" sz="2800" i="1" dirty="0" smtClean="0"/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FFFF00"/>
                </a:solidFill>
              </a:rPr>
              <a:t>Заключительный </a:t>
            </a:r>
            <a:r>
              <a:rPr lang="ru-RU" sz="2800" dirty="0">
                <a:solidFill>
                  <a:srgbClr val="FFFF00"/>
                </a:solidFill>
              </a:rPr>
              <a:t>этап </a:t>
            </a:r>
          </a:p>
          <a:p>
            <a:pPr marL="0" indent="0" algn="ctr">
              <a:buNone/>
            </a:pPr>
            <a:r>
              <a:rPr lang="ru-RU" sz="2800" i="1" dirty="0"/>
              <a:t>ориентировочные сроки </a:t>
            </a:r>
            <a:r>
              <a:rPr lang="ru-RU" sz="2800" i="1" dirty="0" smtClean="0">
                <a:solidFill>
                  <a:srgbClr val="FFFF00"/>
                </a:solidFill>
              </a:rPr>
              <a:t>15 </a:t>
            </a:r>
            <a:r>
              <a:rPr lang="ru-RU" sz="2800" i="1" dirty="0">
                <a:solidFill>
                  <a:srgbClr val="FFFF00"/>
                </a:solidFill>
              </a:rPr>
              <a:t>марта </a:t>
            </a:r>
            <a:r>
              <a:rPr lang="ru-RU" sz="2800" i="1" dirty="0" smtClean="0">
                <a:solidFill>
                  <a:srgbClr val="FFFF00"/>
                </a:solidFill>
              </a:rPr>
              <a:t>– 15 мая </a:t>
            </a:r>
            <a:r>
              <a:rPr lang="ru-RU" sz="2800" i="1" dirty="0" smtClean="0"/>
              <a:t>2016 </a:t>
            </a:r>
            <a:r>
              <a:rPr lang="ru-RU" sz="2800" i="1" dirty="0"/>
              <a:t>г</a:t>
            </a:r>
          </a:p>
          <a:p>
            <a:pPr marL="0" indent="0" algn="ctr">
              <a:buNone/>
            </a:pPr>
            <a:endParaRPr lang="ru-RU" sz="2800" i="1" dirty="0"/>
          </a:p>
          <a:p>
            <a:pPr marL="0" indent="0">
              <a:buNone/>
            </a:pP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361994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FF00"/>
                </a:solidFill>
              </a:rPr>
              <a:t>Подготовительный этап </a:t>
            </a:r>
            <a:r>
              <a:rPr lang="ru-RU" dirty="0" smtClean="0"/>
              <a:t>регионального этапа социологического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008" y="1412776"/>
            <a:ext cx="8749480" cy="5256584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ru-RU" sz="2800" i="1" dirty="0" smtClean="0">
                <a:solidFill>
                  <a:srgbClr val="FFFF00"/>
                </a:solidFill>
              </a:rPr>
              <a:t>знакомство с региональным информационным ресурсом проведения исследования;</a:t>
            </a:r>
          </a:p>
          <a:p>
            <a:pPr>
              <a:buFontTx/>
              <a:buChar char="-"/>
            </a:pPr>
            <a:r>
              <a:rPr lang="ru-RU" sz="2800" i="1" dirty="0" smtClean="0"/>
              <a:t>изучение инструктивно-методических материалов, анкет для учащихся и родителей;</a:t>
            </a:r>
          </a:p>
          <a:p>
            <a:pPr>
              <a:buFontTx/>
              <a:buChar char="-"/>
            </a:pPr>
            <a:r>
              <a:rPr lang="ru-RU" sz="2800" i="1" dirty="0" smtClean="0">
                <a:solidFill>
                  <a:srgbClr val="FFFF00"/>
                </a:solidFill>
              </a:rPr>
              <a:t>проведение инструктажей с педагогами (классными руководителями);</a:t>
            </a:r>
          </a:p>
          <a:p>
            <a:pPr>
              <a:buFontTx/>
              <a:buChar char="-"/>
            </a:pPr>
            <a:r>
              <a:rPr lang="ru-RU" sz="2800" i="1" dirty="0"/>
              <a:t>и</a:t>
            </a:r>
            <a:r>
              <a:rPr lang="ru-RU" sz="2800" i="1" dirty="0" smtClean="0"/>
              <a:t>нформирование родителей (законных представителей) учащихся;</a:t>
            </a:r>
          </a:p>
          <a:p>
            <a:pPr>
              <a:buFontTx/>
              <a:buChar char="-"/>
            </a:pPr>
            <a:r>
              <a:rPr lang="ru-RU" sz="2800" i="1" dirty="0">
                <a:solidFill>
                  <a:srgbClr val="FFFF00"/>
                </a:solidFill>
              </a:rPr>
              <a:t>о</a:t>
            </a:r>
            <a:r>
              <a:rPr lang="ru-RU" sz="2800" i="1" dirty="0" smtClean="0">
                <a:solidFill>
                  <a:srgbClr val="FFFF00"/>
                </a:solidFill>
              </a:rPr>
              <a:t>пределение варианта(-</a:t>
            </a:r>
            <a:r>
              <a:rPr lang="ru-RU" sz="2800" i="1" dirty="0" err="1" smtClean="0">
                <a:solidFill>
                  <a:srgbClr val="FFFF00"/>
                </a:solidFill>
              </a:rPr>
              <a:t>ов</a:t>
            </a:r>
            <a:r>
              <a:rPr lang="ru-RU" sz="2800" i="1" dirty="0" smtClean="0">
                <a:solidFill>
                  <a:srgbClr val="FFFF00"/>
                </a:solidFill>
              </a:rPr>
              <a:t>)проведения анкетирования (электронное анкетирование или раздаточное анкетирование);</a:t>
            </a:r>
          </a:p>
          <a:p>
            <a:pPr>
              <a:buFontTx/>
              <a:buChar char="-"/>
            </a:pPr>
            <a:r>
              <a:rPr lang="ru-RU" sz="2800" i="1" dirty="0"/>
              <a:t> </a:t>
            </a:r>
            <a:r>
              <a:rPr lang="ru-RU" sz="2800" i="1" dirty="0" smtClean="0"/>
              <a:t>формирование графика участия в социологическом исследовании (распределение по параллелей (классов) по времени </a:t>
            </a:r>
          </a:p>
        </p:txBody>
      </p:sp>
    </p:spTree>
    <p:extLst>
      <p:ext uri="{BB962C8B-B14F-4D97-AF65-F5344CB8AC3E}">
        <p14:creationId xmlns:p14="http://schemas.microsoft.com/office/powerpoint/2010/main" val="42133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64807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FFFF00"/>
                </a:solidFill>
              </a:rPr>
              <a:t>Региональный информационный ресурс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75657"/>
            <a:ext cx="8856984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081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9"/>
            <a:ext cx="8928992" cy="562073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FFFF00"/>
                </a:solidFill>
              </a:rPr>
              <a:t>Региональный информационный ресурс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513"/>
            <a:ext cx="8856984" cy="5688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885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34082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FFFF00"/>
                </a:solidFill>
              </a:rPr>
              <a:t>Региональный информационный ресурс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012159" y="3212976"/>
            <a:ext cx="2646281" cy="34563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Разделы:</a:t>
            </a:r>
          </a:p>
          <a:p>
            <a:pPr algn="ctr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• раздел 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 школьник»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•  раздел «Я родитель» </a:t>
            </a:r>
          </a:p>
          <a:p>
            <a:pPr algn="ctr"/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•  раздел «Я педагог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51" y="1052736"/>
            <a:ext cx="5757466" cy="5805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трелка вправо 4"/>
          <p:cNvSpPr/>
          <p:nvPr/>
        </p:nvSpPr>
        <p:spPr>
          <a:xfrm rot="20670503">
            <a:off x="4288027" y="6047630"/>
            <a:ext cx="2067612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23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Основной </a:t>
            </a:r>
            <a:r>
              <a:rPr lang="ru-RU" dirty="0">
                <a:solidFill>
                  <a:srgbClr val="FFFF00"/>
                </a:solidFill>
              </a:rPr>
              <a:t>этап </a:t>
            </a:r>
            <a:r>
              <a:rPr lang="ru-RU" dirty="0" smtClean="0"/>
              <a:t>регионального этапа социологического исследования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10239238"/>
              </p:ext>
            </p:extLst>
          </p:nvPr>
        </p:nvGraphicFramePr>
        <p:xfrm>
          <a:off x="251520" y="1844824"/>
          <a:ext cx="8712968" cy="3487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35796" y="5432342"/>
            <a:ext cx="4375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Ресурс анкетирования доступен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19672" y="5892502"/>
            <a:ext cx="223224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с</a:t>
            </a:r>
            <a:r>
              <a:rPr lang="ru-RU" b="1" dirty="0" smtClean="0"/>
              <a:t> 15 февраля 2016 г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64088" y="5875050"/>
            <a:ext cx="237626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с</a:t>
            </a:r>
            <a:r>
              <a:rPr lang="ru-RU" b="1" dirty="0" smtClean="0"/>
              <a:t> 19 февраля 2016 г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6579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430</Words>
  <Application>Microsoft Office PowerPoint</Application>
  <PresentationFormat>Экран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Организация и проведение  регионального уровня Всероссийского социологического исследования вовлеченности обучающихся в занятия  по предмету (дисциплине) «Физическая культура</vt:lpstr>
      <vt:lpstr>Социологическое исследование </vt:lpstr>
      <vt:lpstr>Презентация PowerPoint</vt:lpstr>
      <vt:lpstr>Этапы проведения регионального этапа социологического исследования</vt:lpstr>
      <vt:lpstr>Подготовительный этап регионального этапа социологического исследования</vt:lpstr>
      <vt:lpstr>Региональный информационный ресурс</vt:lpstr>
      <vt:lpstr>Региональный информационный ресурс</vt:lpstr>
      <vt:lpstr>Региональный информационный ресурс</vt:lpstr>
      <vt:lpstr>Основной этап регионального этапа социологического исследования</vt:lpstr>
      <vt:lpstr>Региональный информационный ресурс</vt:lpstr>
      <vt:lpstr>Презентация PowerPoint</vt:lpstr>
      <vt:lpstr>Вопросы по участию в исследовании просим направлять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Организационная схема проведения стартовой диагностики</dc:title>
  <dc:creator>User</dc:creator>
  <cp:lastModifiedBy>User</cp:lastModifiedBy>
  <cp:revision>38</cp:revision>
  <dcterms:created xsi:type="dcterms:W3CDTF">2015-11-12T09:39:03Z</dcterms:created>
  <dcterms:modified xsi:type="dcterms:W3CDTF">2016-02-09T12:29:44Z</dcterms:modified>
</cp:coreProperties>
</file>